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3" r:id="rId2"/>
    <p:sldId id="259" r:id="rId3"/>
    <p:sldId id="260" r:id="rId4"/>
    <p:sldId id="261" r:id="rId5"/>
    <p:sldId id="262" r:id="rId6"/>
    <p:sldId id="264" r:id="rId7"/>
    <p:sldId id="265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C79135E-A301-4033-95AC-01119BF88BB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en.wikipedia.org/wiki/Veritas_vos_liberabi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標題 3"/>
          <p:cNvSpPr>
            <a:spLocks/>
          </p:cNvSpPr>
          <p:nvPr/>
        </p:nvSpPr>
        <p:spPr bwMode="auto">
          <a:xfrm>
            <a:off x="500034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kumimoji="0" lang="en-US" altLang="zh-TW" sz="4400" b="1" dirty="0">
                <a:latin typeface="標楷體" pitchFamily="65" charset="-120"/>
                <a:ea typeface="標楷體" pitchFamily="65" charset="-120"/>
              </a:rPr>
              <a:t>Quinn</a:t>
            </a:r>
            <a:r>
              <a:rPr kumimoji="0" lang="zh-TW" altLang="en-US" sz="4400" b="1" dirty="0">
                <a:latin typeface="標楷體" pitchFamily="65" charset="-120"/>
                <a:ea typeface="標楷體" pitchFamily="65" charset="-120"/>
              </a:rPr>
              <a:t>的知識層次</a:t>
            </a:r>
          </a:p>
        </p:txBody>
      </p:sp>
      <p:pic>
        <p:nvPicPr>
          <p:cNvPr id="26626" name="內容版面配置區 7"/>
          <p:cNvPicPr>
            <a:picLocks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68313" y="1285860"/>
            <a:ext cx="8242506" cy="4831681"/>
          </a:xfrm>
          <a:prstGeom prst="rect">
            <a:avLst/>
          </a:prstGeom>
          <a:solidFill>
            <a:srgbClr val="FFFF00"/>
          </a:solidFill>
          <a:ln>
            <a:noFill/>
          </a:ln>
        </p:spPr>
      </p:pic>
      <p:pic>
        <p:nvPicPr>
          <p:cNvPr id="26627" name="圖片 8" descr="http://wiki.mbalib.com/w/images/2/2d/%E7%BD%97%E4%BC%AF%E7%89%B9%C2%B7%E5%A5%8E%E6%81%A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1557338"/>
            <a:ext cx="1565275" cy="182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8D352E-13AF-40B0-89F3-4BACB3CA64D6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知識的定義</a:t>
            </a:r>
            <a:endParaRPr lang="zh-TW" altLang="en-US" b="0" smtClean="0"/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268413"/>
            <a:ext cx="8370888" cy="4860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800" b="1" dirty="0" smtClean="0"/>
              <a:t>Quinn(1996)</a:t>
            </a:r>
            <a:r>
              <a:rPr lang="zh-TW" altLang="en-US" sz="2800" b="1" dirty="0" smtClean="0"/>
              <a:t>認為</a:t>
            </a:r>
            <a:r>
              <a:rPr lang="en-US" altLang="zh-TW" sz="2800" b="1" dirty="0" smtClean="0"/>
              <a:t>:</a:t>
            </a:r>
            <a:r>
              <a:rPr lang="zh-TW" altLang="en-US" sz="2800" b="1" dirty="0" smtClean="0"/>
              <a:t>「知識是存在於專業人員身上的技能財產，可分為：</a:t>
            </a:r>
            <a:r>
              <a:rPr lang="zh-TW" altLang="en-US" sz="2800" b="1" dirty="0" smtClean="0">
                <a:solidFill>
                  <a:srgbClr val="66FF33"/>
                </a:solidFill>
              </a:rPr>
              <a:t>認知</a:t>
            </a:r>
            <a:r>
              <a:rPr lang="zh-TW" altLang="en-US" sz="2800" b="1" dirty="0" smtClean="0">
                <a:solidFill>
                  <a:srgbClr val="00FF00"/>
                </a:solidFill>
              </a:rPr>
              <a:t>知識</a:t>
            </a:r>
            <a:r>
              <a:rPr lang="en-US" altLang="zh-TW" sz="2800" b="1" dirty="0" smtClean="0"/>
              <a:t>(</a:t>
            </a:r>
            <a:r>
              <a:rPr lang="en-US" altLang="zh-TW" sz="2800" dirty="0" smtClean="0"/>
              <a:t>Cognitive knowledge)</a:t>
            </a:r>
            <a:r>
              <a:rPr lang="en-US" altLang="zh-TW" sz="2800" b="1" dirty="0" smtClean="0">
                <a:solidFill>
                  <a:srgbClr val="00FF00"/>
                </a:solidFill>
              </a:rPr>
              <a:t> </a:t>
            </a:r>
            <a:r>
              <a:rPr lang="zh-TW" altLang="en-US" sz="2800" b="1" dirty="0" smtClean="0">
                <a:solidFill>
                  <a:srgbClr val="00FF00"/>
                </a:solidFill>
              </a:rPr>
              <a:t>、高級技能</a:t>
            </a:r>
            <a:r>
              <a:rPr lang="en-US" altLang="zh-TW" sz="2800" b="1" dirty="0" smtClean="0"/>
              <a:t>(</a:t>
            </a:r>
            <a:r>
              <a:rPr lang="en-US" altLang="zh-TW" sz="2800" dirty="0" smtClean="0"/>
              <a:t>Advanced skills)</a:t>
            </a:r>
            <a:r>
              <a:rPr lang="en-US" altLang="zh-TW" sz="2800" b="1" dirty="0" smtClean="0">
                <a:solidFill>
                  <a:srgbClr val="00FF00"/>
                </a:solidFill>
              </a:rPr>
              <a:t> </a:t>
            </a:r>
            <a:r>
              <a:rPr lang="zh-TW" altLang="en-US" sz="2800" b="1" dirty="0" smtClean="0">
                <a:solidFill>
                  <a:srgbClr val="00FF00"/>
                </a:solidFill>
              </a:rPr>
              <a:t>、系統理解</a:t>
            </a:r>
            <a:r>
              <a:rPr lang="en-US" altLang="zh-TW" sz="2800" b="1" dirty="0" smtClean="0"/>
              <a:t>(</a:t>
            </a:r>
            <a:r>
              <a:rPr lang="en-US" altLang="zh-TW" sz="2800" dirty="0" smtClean="0"/>
              <a:t>System understanding</a:t>
            </a:r>
            <a:r>
              <a:rPr lang="en-US" altLang="zh-TW" sz="2800" b="1" dirty="0" smtClean="0">
                <a:solidFill>
                  <a:srgbClr val="00FF00"/>
                </a:solidFill>
              </a:rPr>
              <a:t> )</a:t>
            </a:r>
            <a:r>
              <a:rPr lang="zh-TW" altLang="en-US" sz="2800" b="1" dirty="0" smtClean="0">
                <a:solidFill>
                  <a:srgbClr val="00FF00"/>
                </a:solidFill>
              </a:rPr>
              <a:t>、自我激勵創造力</a:t>
            </a:r>
            <a:r>
              <a:rPr lang="en-US" altLang="zh-TW" sz="2800" b="1" dirty="0" smtClean="0">
                <a:solidFill>
                  <a:srgbClr val="00FF00"/>
                </a:solidFill>
              </a:rPr>
              <a:t>(</a:t>
            </a:r>
            <a:r>
              <a:rPr lang="en-US" altLang="zh-TW" sz="2800" dirty="0" smtClean="0"/>
              <a:t>Self-motivated creativity)</a:t>
            </a:r>
            <a:r>
              <a:rPr lang="zh-TW" altLang="en-US" sz="2800" b="1" dirty="0" smtClean="0"/>
              <a:t>等」。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b="1" dirty="0" smtClean="0"/>
              <a:t>Harris(1996)</a:t>
            </a:r>
            <a:r>
              <a:rPr lang="zh-TW" altLang="en-US" sz="2800" b="1" dirty="0" smtClean="0"/>
              <a:t>則認為</a:t>
            </a:r>
            <a:r>
              <a:rPr lang="en-US" altLang="zh-TW" sz="2800" b="1" dirty="0" smtClean="0"/>
              <a:t>:</a:t>
            </a:r>
            <a:r>
              <a:rPr lang="zh-TW" altLang="en-US" sz="2800" b="1" dirty="0" smtClean="0"/>
              <a:t>「知識是</a:t>
            </a:r>
            <a:r>
              <a:rPr lang="zh-TW" altLang="en-US" sz="2800" b="1" dirty="0" smtClean="0">
                <a:solidFill>
                  <a:srgbClr val="00FF00"/>
                </a:solidFill>
              </a:rPr>
              <a:t>資訊、文化脈絡</a:t>
            </a:r>
            <a:r>
              <a:rPr lang="zh-TW" altLang="en-US" sz="2800" b="1" dirty="0" smtClean="0"/>
              <a:t>以及</a:t>
            </a:r>
            <a:r>
              <a:rPr lang="zh-TW" altLang="en-US" sz="2800" b="1" dirty="0" smtClean="0">
                <a:solidFill>
                  <a:srgbClr val="00FF00"/>
                </a:solidFill>
              </a:rPr>
              <a:t>經驗</a:t>
            </a:r>
            <a:r>
              <a:rPr lang="zh-TW" altLang="en-US" sz="2800" b="1" dirty="0" smtClean="0"/>
              <a:t>的組合」。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zh-TW" sz="2800" b="1" dirty="0" err="1" smtClean="0"/>
              <a:t>Qunitas</a:t>
            </a:r>
            <a:r>
              <a:rPr lang="en-US" altLang="zh-TW" sz="2800" b="1" dirty="0" smtClean="0"/>
              <a:t>(1997)</a:t>
            </a:r>
            <a:r>
              <a:rPr lang="zh-TW" altLang="en-US" sz="2800" b="1" dirty="0" smtClean="0"/>
              <a:t>定義知識是企業的無形資產</a:t>
            </a:r>
            <a:r>
              <a:rPr lang="zh-TW" altLang="en-US" sz="2800" b="1" dirty="0" smtClean="0">
                <a:latin typeface="標楷體" pitchFamily="65" charset="-120"/>
              </a:rPr>
              <a:t>，如：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400" b="1" dirty="0" smtClean="0">
                <a:solidFill>
                  <a:srgbClr val="00FF00"/>
                </a:solidFill>
                <a:latin typeface="標楷體" pitchFamily="65" charset="-120"/>
              </a:rPr>
              <a:t>市場及顧客資訊　　產品資訊　　　　</a:t>
            </a:r>
            <a:br>
              <a:rPr lang="zh-TW" altLang="en-US" sz="2400" b="1" dirty="0" smtClean="0">
                <a:solidFill>
                  <a:srgbClr val="00FF00"/>
                </a:solidFill>
                <a:latin typeface="標楷體" pitchFamily="65" charset="-120"/>
              </a:rPr>
            </a:br>
            <a:r>
              <a:rPr lang="zh-TW" altLang="en-US" sz="2400" b="1" dirty="0" smtClean="0">
                <a:solidFill>
                  <a:srgbClr val="00FF00"/>
                </a:solidFill>
                <a:latin typeface="標楷體" pitchFamily="65" charset="-120"/>
              </a:rPr>
              <a:t>人力資源資訊　　　核心商業流程</a:t>
            </a:r>
            <a:br>
              <a:rPr lang="zh-TW" altLang="en-US" sz="2400" b="1" dirty="0" smtClean="0">
                <a:solidFill>
                  <a:srgbClr val="00FF00"/>
                </a:solidFill>
                <a:latin typeface="標楷體" pitchFamily="65" charset="-120"/>
              </a:rPr>
            </a:br>
            <a:r>
              <a:rPr lang="zh-TW" altLang="en-US" sz="2400" b="1" dirty="0" smtClean="0">
                <a:solidFill>
                  <a:srgbClr val="00FF00"/>
                </a:solidFill>
                <a:latin typeface="標楷體" pitchFamily="65" charset="-120"/>
              </a:rPr>
              <a:t>交易相關資訊　　　管理資訊</a:t>
            </a:r>
            <a:br>
              <a:rPr lang="zh-TW" altLang="en-US" sz="2400" b="1" dirty="0" smtClean="0">
                <a:solidFill>
                  <a:srgbClr val="00FF00"/>
                </a:solidFill>
                <a:latin typeface="標楷體" pitchFamily="65" charset="-120"/>
              </a:rPr>
            </a:br>
            <a:r>
              <a:rPr lang="zh-TW" altLang="en-US" sz="2400" b="1" dirty="0" smtClean="0">
                <a:solidFill>
                  <a:srgbClr val="00FF00"/>
                </a:solidFill>
                <a:latin typeface="標楷體" pitchFamily="65" charset="-120"/>
              </a:rPr>
              <a:t>供應商資訊        專家知識</a:t>
            </a:r>
          </a:p>
        </p:txBody>
      </p:sp>
      <p:pic>
        <p:nvPicPr>
          <p:cNvPr id="208901" name="Picture 5" descr="j0234685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721600" y="5003800"/>
            <a:ext cx="1123950" cy="12668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Quinn</a:t>
            </a:r>
            <a:r>
              <a:rPr lang="zh-TW" altLang="en-US" dirty="0" smtClean="0"/>
              <a:t>的知識意涵</a:t>
            </a:r>
            <a:endParaRPr lang="zh-TW" altLang="en-US" dirty="0"/>
          </a:p>
        </p:txBody>
      </p:sp>
      <p:sp>
        <p:nvSpPr>
          <p:cNvPr id="209923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b="1" dirty="0" smtClean="0"/>
              <a:t>自我激勵創造力</a:t>
            </a:r>
            <a:r>
              <a:rPr lang="en-US" altLang="zh-TW" sz="2400" b="1" dirty="0" smtClean="0"/>
              <a:t>(</a:t>
            </a:r>
            <a:r>
              <a:rPr lang="en-US" altLang="zh-TW" sz="2400" b="1" dirty="0"/>
              <a:t>Self-motivated creativity</a:t>
            </a:r>
            <a:r>
              <a:rPr lang="en-US" altLang="zh-TW" sz="2400" b="1" dirty="0" smtClean="0"/>
              <a:t>)</a:t>
            </a:r>
            <a:endParaRPr lang="zh-TW" altLang="en-US" sz="2400" b="1" dirty="0" smtClean="0"/>
          </a:p>
          <a:p>
            <a:pPr>
              <a:buFontTx/>
              <a:buNone/>
            </a:pPr>
            <a:r>
              <a:rPr lang="zh-TW" altLang="en-US" sz="2400" dirty="0" smtClean="0"/>
              <a:t>    或可稱為關注為什麼</a:t>
            </a:r>
            <a:r>
              <a:rPr lang="zh-TW" altLang="en-US" sz="2400" b="1" dirty="0" smtClean="0"/>
              <a:t>（</a:t>
            </a:r>
            <a:r>
              <a:rPr lang="en-US" altLang="zh-TW" sz="2400" b="1" dirty="0" smtClean="0"/>
              <a:t>care-why</a:t>
            </a:r>
            <a:r>
              <a:rPr lang="zh-TW" altLang="en-US" sz="2400" b="1" dirty="0" smtClean="0"/>
              <a:t>）</a:t>
            </a:r>
            <a:r>
              <a:rPr lang="zh-TW" altLang="en-US" sz="2400" dirty="0" smtClean="0"/>
              <a:t>。包含追求成功的意志、動機與調適能力。具備此層次的知識可以因應今日快速變動的外在環境，並可更新前三種層次的知識。</a:t>
            </a:r>
          </a:p>
          <a:p>
            <a:pPr>
              <a:buFontTx/>
              <a:buNone/>
            </a:pPr>
            <a:endParaRPr lang="en-US" altLang="zh-TW" sz="2400" dirty="0" smtClean="0"/>
          </a:p>
          <a:p>
            <a:r>
              <a:rPr lang="zh-TW" altLang="en-US" sz="2400" b="1" dirty="0" smtClean="0"/>
              <a:t>認知知識</a:t>
            </a:r>
            <a:r>
              <a:rPr lang="en-US" altLang="zh-TW" sz="2400" b="1" dirty="0" smtClean="0"/>
              <a:t>(</a:t>
            </a:r>
            <a:r>
              <a:rPr lang="en-US" altLang="zh-TW" sz="2400" b="1" dirty="0"/>
              <a:t>Cognitive knowledge)</a:t>
            </a:r>
            <a:r>
              <a:rPr lang="en-US" altLang="zh-TW" sz="2400" b="1" dirty="0">
                <a:solidFill>
                  <a:srgbClr val="00FF00"/>
                </a:solidFill>
              </a:rPr>
              <a:t> </a:t>
            </a:r>
            <a:endParaRPr lang="en-US" altLang="zh-TW" sz="2400" b="1" dirty="0" smtClean="0">
              <a:solidFill>
                <a:srgbClr val="00FF00"/>
              </a:solidFill>
            </a:endParaRPr>
          </a:p>
          <a:p>
            <a:pPr marL="354013" indent="0">
              <a:buNone/>
            </a:pPr>
            <a:r>
              <a:rPr lang="zh-TW" altLang="en-US" sz="2400" dirty="0" smtClean="0"/>
              <a:t>或可稱為知道什麼</a:t>
            </a:r>
            <a:r>
              <a:rPr lang="zh-TW" altLang="en-US" sz="2400" b="1" dirty="0" smtClean="0"/>
              <a:t>（</a:t>
            </a:r>
            <a:r>
              <a:rPr lang="en-US" altLang="zh-TW" sz="2400" b="1" dirty="0" smtClean="0"/>
              <a:t>know-what</a:t>
            </a:r>
            <a:r>
              <a:rPr lang="zh-TW" altLang="en-US" sz="2400" b="1" dirty="0" smtClean="0"/>
              <a:t>）</a:t>
            </a:r>
            <a:r>
              <a:rPr lang="zh-TW" altLang="en-US" sz="2400" dirty="0" smtClean="0"/>
              <a:t>。專業人員經由廣泛而深入的訓練以及檢定認證，所可以掌握特定領域的基本知識，但具備此層次的知識並不足以提供成功的產品</a:t>
            </a:r>
            <a:r>
              <a:rPr lang="zh-TW" altLang="en-US" sz="2400" dirty="0" smtClean="0"/>
              <a:t>和</a:t>
            </a:r>
            <a:endParaRPr lang="en-US" altLang="zh-TW" sz="2400" dirty="0" smtClean="0"/>
          </a:p>
          <a:p>
            <a:pPr marL="354013" indent="0">
              <a:buNone/>
            </a:pPr>
            <a:r>
              <a:rPr lang="zh-TW" altLang="en-US" sz="2400" dirty="0" smtClean="0"/>
              <a:t>服務</a:t>
            </a:r>
            <a:r>
              <a:rPr lang="zh-TW" altLang="en-US" sz="2400" dirty="0" smtClean="0"/>
              <a:t>。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FCC111-A61C-4BF0-A561-F55714C0C29F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Quinn</a:t>
            </a:r>
            <a:r>
              <a:rPr lang="zh-TW" altLang="en-US" dirty="0" smtClean="0"/>
              <a:t>的知識意涵</a:t>
            </a:r>
            <a:endParaRPr lang="zh-TW" altLang="en-US" dirty="0"/>
          </a:p>
        </p:txBody>
      </p:sp>
      <p:sp>
        <p:nvSpPr>
          <p:cNvPr id="21094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b="1" dirty="0" smtClean="0"/>
              <a:t>進階技能</a:t>
            </a:r>
            <a:r>
              <a:rPr lang="en-US" altLang="zh-TW" sz="2400" b="1" dirty="0" smtClean="0"/>
              <a:t>(</a:t>
            </a:r>
            <a:r>
              <a:rPr lang="en-US" altLang="zh-TW" sz="2400" b="1" dirty="0"/>
              <a:t>Advanced skills</a:t>
            </a:r>
            <a:r>
              <a:rPr lang="en-US" altLang="zh-TW" sz="2400" b="1" dirty="0" smtClean="0"/>
              <a:t>)</a:t>
            </a:r>
            <a:endParaRPr lang="zh-TW" altLang="en-US" sz="2400" b="1" dirty="0" smtClean="0"/>
          </a:p>
          <a:p>
            <a:pPr>
              <a:buFontTx/>
              <a:buNone/>
            </a:pPr>
            <a:r>
              <a:rPr lang="zh-TW" altLang="en-US" sz="2400" dirty="0" smtClean="0"/>
              <a:t>    或可稱為知道如何</a:t>
            </a:r>
            <a:r>
              <a:rPr lang="zh-TW" altLang="en-US" sz="2400" b="1" dirty="0" smtClean="0"/>
              <a:t>（</a:t>
            </a:r>
            <a:r>
              <a:rPr lang="en-US" altLang="zh-TW" sz="2400" b="1" dirty="0" smtClean="0"/>
              <a:t>know-how</a:t>
            </a:r>
            <a:r>
              <a:rPr lang="zh-TW" altLang="en-US" sz="2400" b="1" dirty="0" smtClean="0"/>
              <a:t>）</a:t>
            </a:r>
            <a:r>
              <a:rPr lang="zh-TW" altLang="en-US" sz="2400" dirty="0" smtClean="0"/>
              <a:t>。乃將「自書本學習到的知識」應用於實際工作執行中，亦即專業人員將特定領域的基本知識，應用於解決複雜的現實問題，並創造出實用的價值。</a:t>
            </a:r>
            <a:endParaRPr lang="en-US" altLang="zh-TW" sz="2400" dirty="0" smtClean="0"/>
          </a:p>
          <a:p>
            <a:r>
              <a:rPr lang="zh-TW" altLang="en-US" sz="2400" b="1" dirty="0" smtClean="0"/>
              <a:t>系統理解</a:t>
            </a:r>
            <a:r>
              <a:rPr lang="en-US" altLang="zh-TW" sz="2400" b="1" dirty="0" smtClean="0"/>
              <a:t>(</a:t>
            </a:r>
            <a:r>
              <a:rPr lang="en-US" altLang="zh-TW" sz="2400" b="1" dirty="0"/>
              <a:t>System </a:t>
            </a:r>
            <a:r>
              <a:rPr lang="en-US" altLang="zh-TW" sz="2400" b="1" dirty="0" smtClean="0"/>
              <a:t>understanding)</a:t>
            </a:r>
            <a:endParaRPr lang="zh-TW" altLang="en-US" sz="2400" b="1" dirty="0" smtClean="0"/>
          </a:p>
          <a:p>
            <a:pPr>
              <a:buFontTx/>
              <a:buNone/>
            </a:pPr>
            <a:r>
              <a:rPr lang="zh-TW" altLang="en-US" sz="2400" dirty="0" smtClean="0"/>
              <a:t>    或可稱為知道為什麼</a:t>
            </a:r>
            <a:r>
              <a:rPr lang="zh-TW" altLang="en-US" sz="2400" b="1" dirty="0" smtClean="0"/>
              <a:t>（</a:t>
            </a:r>
            <a:r>
              <a:rPr lang="en-US" altLang="zh-TW" sz="2400" b="1" dirty="0" smtClean="0"/>
              <a:t>know-why</a:t>
            </a:r>
            <a:r>
              <a:rPr lang="zh-TW" altLang="en-US" sz="2400" b="1" dirty="0" smtClean="0"/>
              <a:t>）</a:t>
            </a:r>
            <a:r>
              <a:rPr lang="zh-TW" altLang="en-US" sz="2400" dirty="0" smtClean="0"/>
              <a:t>。乃是深入理解特定領域的知識，其背後所隱涵的因果關係，並可預期事物之間微妙的互動與結果，此層次之知識最終所呈現的是高度訓練後的直覺。具備此層次之知識的專業人員不僅可以執行特定領域的任務，並可以解決更龐大且更複雜的問題，以創造出超凡的價值。</a:t>
            </a:r>
          </a:p>
          <a:p>
            <a:pPr>
              <a:buFontTx/>
              <a:buNone/>
            </a:pPr>
            <a:endParaRPr lang="zh-TW" altLang="en-US" sz="24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85E26A-1E64-401B-94DC-4363EA22A8C6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33BDBE-AC3F-41ED-ABC5-DBF8465E2FCC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048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-171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知識的其他定義</a:t>
            </a:r>
          </a:p>
        </p:txBody>
      </p:sp>
      <p:sp>
        <p:nvSpPr>
          <p:cNvPr id="1048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1800" y="773113"/>
            <a:ext cx="8145463" cy="5084762"/>
          </a:xfrm>
        </p:spPr>
        <p:txBody>
          <a:bodyPr/>
          <a:lstStyle/>
          <a:p>
            <a:pPr eaLnBrk="1" hangingPunct="1"/>
            <a:r>
              <a:rPr lang="zh-TW" altLang="en-US" sz="2400" b="1" smtClean="0"/>
              <a:t>理性主義</a:t>
            </a:r>
            <a:r>
              <a:rPr lang="zh-TW" altLang="en-US" sz="2400" smtClean="0"/>
              <a:t>主張真實知識並非感官經驗，而是某種理想心智過程中的產物。因此理性主義主張知識係經由心智建構觀念、定律或是其他理論歸納而來，強調知識是「經由理性推論而來」；而</a:t>
            </a:r>
            <a:r>
              <a:rPr lang="zh-TW" altLang="en-US" sz="2400" b="1" smtClean="0"/>
              <a:t>經驗主義</a:t>
            </a:r>
            <a:r>
              <a:rPr lang="zh-TW" altLang="en-US" sz="2400" smtClean="0"/>
              <a:t>則認為知識的來源是我們生命個體的感官知覺，故經驗主義主張知識是由「經由感官經驗歸納而來」。柏拉圖則提出了知識是「合理、可接受的真實信仰」。</a:t>
            </a:r>
            <a:endParaRPr lang="zh-TW" altLang="en-US" sz="2400" smtClean="0">
              <a:latin typeface="標楷體" pitchFamily="65" charset="-120"/>
            </a:endParaRPr>
          </a:p>
          <a:p>
            <a:pPr eaLnBrk="1" hangingPunct="1"/>
            <a:r>
              <a:rPr lang="zh-TW" altLang="en-US" sz="2400" smtClean="0">
                <a:latin typeface="標楷體" pitchFamily="65" charset="-120"/>
              </a:rPr>
              <a:t>知識是人類理解與學習的結果。</a:t>
            </a:r>
          </a:p>
          <a:p>
            <a:pPr eaLnBrk="1" hangingPunct="1"/>
            <a:r>
              <a:rPr lang="zh-TW" altLang="en-US" sz="2400" smtClean="0"/>
              <a:t>知識是一套經過觀察、評估、分析、思考的法則，可用來描述或解釋或說明或整合或發展宇宙萬物的現象或事理。</a:t>
            </a:r>
          </a:p>
          <a:p>
            <a:pPr eaLnBrk="1" hangingPunct="1"/>
            <a:r>
              <a:rPr lang="zh-TW" altLang="en-US" sz="2400" smtClean="0">
                <a:latin typeface="標楷體" pitchFamily="65" charset="-120"/>
              </a:rPr>
              <a:t>知識就是每個獨立個體所具有的價值觀及對生命、世界的看法與認知。</a:t>
            </a:r>
            <a:endParaRPr lang="zh-TW" altLang="en-US" sz="2400" smtClean="0"/>
          </a:p>
          <a:p>
            <a:pPr eaLnBrk="1" hangingPunct="1"/>
            <a:endParaRPr lang="en-US" altLang="zh-TW" sz="2400" smtClean="0">
              <a:latin typeface="標楷體" pitchFamily="65" charset="-120"/>
            </a:endParaRPr>
          </a:p>
        </p:txBody>
      </p:sp>
      <p:pic>
        <p:nvPicPr>
          <p:cNvPr id="211973" name="Picture 4" descr="j0234686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858125" y="5273675"/>
            <a:ext cx="1133475" cy="12096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8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8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8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8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7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聖經中的「知識」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256583"/>
          </a:xfrm>
        </p:spPr>
        <p:txBody>
          <a:bodyPr/>
          <a:lstStyle/>
          <a:p>
            <a:r>
              <a:rPr lang="zh-TW" altLang="en-US" sz="2600" dirty="0" smtClean="0"/>
              <a:t>箴 </a:t>
            </a:r>
            <a:r>
              <a:rPr lang="en-US" altLang="zh-TW" sz="2600" dirty="0" smtClean="0"/>
              <a:t>1:7</a:t>
            </a:r>
            <a:r>
              <a:rPr lang="zh-TW" altLang="en-US" sz="2600" dirty="0" smtClean="0"/>
              <a:t> 敬畏</a:t>
            </a:r>
            <a:r>
              <a:rPr lang="zh-TW" altLang="en-US" sz="2600" dirty="0"/>
              <a:t>耶和華是</a:t>
            </a:r>
            <a:r>
              <a:rPr lang="zh-TW" altLang="en-US" sz="2600" b="1" dirty="0">
                <a:solidFill>
                  <a:srgbClr val="FFFF00"/>
                </a:solidFill>
              </a:rPr>
              <a:t>知識</a:t>
            </a:r>
            <a:r>
              <a:rPr lang="zh-TW" altLang="en-US" sz="2600" dirty="0"/>
              <a:t>的開端</a:t>
            </a:r>
            <a:r>
              <a:rPr lang="zh-TW" altLang="en-US" sz="2600" dirty="0" smtClean="0"/>
              <a:t>；</a:t>
            </a:r>
            <a:endParaRPr lang="zh-TW" altLang="en-US" sz="2600" dirty="0"/>
          </a:p>
          <a:p>
            <a:r>
              <a:rPr lang="zh-TW" altLang="en-US" sz="2600" dirty="0"/>
              <a:t>箴 </a:t>
            </a:r>
            <a:r>
              <a:rPr lang="en-US" altLang="zh-TW" sz="2600" dirty="0" smtClean="0"/>
              <a:t>2:6</a:t>
            </a:r>
            <a:r>
              <a:rPr lang="zh-TW" altLang="en-US" sz="2600" dirty="0" smtClean="0"/>
              <a:t> 因為</a:t>
            </a:r>
            <a:r>
              <a:rPr lang="zh-TW" altLang="en-US" sz="2600" dirty="0"/>
              <a:t>耶和華賜人智慧；</a:t>
            </a:r>
            <a:r>
              <a:rPr lang="zh-TW" altLang="en-US" sz="2600" b="1" dirty="0">
                <a:solidFill>
                  <a:srgbClr val="FFFF00"/>
                </a:solidFill>
              </a:rPr>
              <a:t>知識</a:t>
            </a:r>
            <a:r>
              <a:rPr lang="zh-TW" altLang="en-US" sz="2600" dirty="0"/>
              <a:t>和聰明都由祂口而出</a:t>
            </a:r>
            <a:r>
              <a:rPr lang="zh-TW" altLang="en-US" sz="2600" dirty="0" smtClean="0"/>
              <a:t>；</a:t>
            </a:r>
            <a:endParaRPr lang="en-US" altLang="zh-TW" sz="2600" dirty="0" smtClean="0"/>
          </a:p>
          <a:p>
            <a:r>
              <a:rPr lang="zh-TW" altLang="en-US" sz="2600" dirty="0"/>
              <a:t>林前 </a:t>
            </a:r>
            <a:r>
              <a:rPr lang="en-US" altLang="zh-TW" sz="2600" dirty="0" smtClean="0"/>
              <a:t>8:1</a:t>
            </a:r>
            <a:r>
              <a:rPr lang="zh-TW" altLang="en-US" sz="2600" dirty="0" smtClean="0"/>
              <a:t>下 </a:t>
            </a:r>
            <a:r>
              <a:rPr lang="zh-TW" altLang="en-US" sz="2600" b="1" dirty="0" smtClean="0">
                <a:solidFill>
                  <a:srgbClr val="FFFF00"/>
                </a:solidFill>
              </a:rPr>
              <a:t>知識</a:t>
            </a:r>
            <a:r>
              <a:rPr lang="zh-TW" altLang="en-US" sz="2600" dirty="0"/>
              <a:t>是叫人自高自大，惟有愛建造人</a:t>
            </a:r>
            <a:r>
              <a:rPr lang="zh-TW" altLang="en-US" sz="2600" dirty="0" smtClean="0"/>
              <a:t>。</a:t>
            </a:r>
            <a:endParaRPr lang="en-US" altLang="zh-TW" sz="2600" dirty="0" smtClean="0"/>
          </a:p>
          <a:p>
            <a:r>
              <a:rPr lang="zh-TW" altLang="en-US" sz="2600" dirty="0"/>
              <a:t>林前 </a:t>
            </a:r>
            <a:r>
              <a:rPr lang="en-US" altLang="zh-TW" sz="2600" dirty="0"/>
              <a:t>12:8	</a:t>
            </a:r>
            <a:r>
              <a:rPr lang="zh-TW" altLang="en-US" sz="2600" dirty="0"/>
              <a:t>這人藉著那靈得了智慧的言語，那人也照同一位靈得了</a:t>
            </a:r>
            <a:r>
              <a:rPr lang="zh-TW" altLang="en-US" sz="2600" b="1" dirty="0">
                <a:solidFill>
                  <a:srgbClr val="FFFF00"/>
                </a:solidFill>
              </a:rPr>
              <a:t>知識</a:t>
            </a:r>
            <a:r>
              <a:rPr lang="zh-TW" altLang="en-US" sz="2600" dirty="0"/>
              <a:t>的言語</a:t>
            </a:r>
            <a:r>
              <a:rPr lang="zh-TW" altLang="en-US" sz="2600" dirty="0" smtClean="0"/>
              <a:t>，</a:t>
            </a:r>
            <a:endParaRPr lang="en-US" altLang="zh-TW" sz="2600" dirty="0" smtClean="0"/>
          </a:p>
          <a:p>
            <a:r>
              <a:rPr lang="zh-TW" altLang="en-US" sz="2600" dirty="0"/>
              <a:t>弗 </a:t>
            </a:r>
            <a:r>
              <a:rPr lang="en-US" altLang="zh-TW" sz="2600" dirty="0" smtClean="0"/>
              <a:t>3:19</a:t>
            </a:r>
            <a:r>
              <a:rPr lang="zh-TW" altLang="en-US" sz="2600" dirty="0" smtClean="0"/>
              <a:t> 並</a:t>
            </a:r>
            <a:r>
              <a:rPr lang="zh-TW" altLang="en-US" sz="2600" dirty="0"/>
              <a:t>認識基督那超越</a:t>
            </a:r>
            <a:r>
              <a:rPr lang="zh-TW" altLang="en-US" sz="2600" b="1" dirty="0">
                <a:solidFill>
                  <a:srgbClr val="FFFF00"/>
                </a:solidFill>
              </a:rPr>
              <a:t>知識</a:t>
            </a:r>
            <a:r>
              <a:rPr lang="zh-TW" altLang="en-US" sz="2600" dirty="0"/>
              <a:t>的愛</a:t>
            </a:r>
            <a:r>
              <a:rPr lang="zh-TW" altLang="en-US" sz="2600" dirty="0" smtClean="0"/>
              <a:t>，</a:t>
            </a:r>
            <a:endParaRPr lang="en-US" altLang="zh-TW" sz="2600" dirty="0" smtClean="0"/>
          </a:p>
          <a:p>
            <a:r>
              <a:rPr lang="zh-TW" altLang="en-US" sz="2600" dirty="0"/>
              <a:t>西 </a:t>
            </a:r>
            <a:r>
              <a:rPr lang="en-US" altLang="zh-TW" sz="2600" dirty="0" smtClean="0"/>
              <a:t>2:3</a:t>
            </a:r>
            <a:r>
              <a:rPr lang="zh-TW" altLang="en-US" sz="2600" dirty="0" smtClean="0"/>
              <a:t> 一切</a:t>
            </a:r>
            <a:r>
              <a:rPr lang="zh-TW" altLang="en-US" sz="2600" dirty="0"/>
              <a:t>智慧和</a:t>
            </a:r>
            <a:r>
              <a:rPr lang="zh-TW" altLang="en-US" sz="2600" b="1" dirty="0">
                <a:solidFill>
                  <a:srgbClr val="FFFF00"/>
                </a:solidFill>
              </a:rPr>
              <a:t>知識</a:t>
            </a:r>
            <a:r>
              <a:rPr lang="zh-TW" altLang="en-US" sz="2600" dirty="0"/>
              <a:t>的寶藏，都藏在祂裏面。</a:t>
            </a:r>
            <a:endParaRPr lang="en-US" altLang="zh-TW" sz="2600" dirty="0" smtClean="0"/>
          </a:p>
          <a:p>
            <a:r>
              <a:rPr lang="zh-TW" altLang="en-US" sz="2600" dirty="0"/>
              <a:t>西 </a:t>
            </a:r>
            <a:r>
              <a:rPr lang="en-US" altLang="zh-TW" sz="2600" dirty="0" smtClean="0"/>
              <a:t>3:10</a:t>
            </a:r>
            <a:r>
              <a:rPr lang="zh-TW" altLang="en-US" sz="2600" dirty="0" smtClean="0"/>
              <a:t> 並且</a:t>
            </a:r>
            <a:r>
              <a:rPr lang="zh-TW" altLang="en-US" sz="2600" dirty="0"/>
              <a:t>穿上了新人；這新人照著創造他者的形像漸漸更新，以致有充足的</a:t>
            </a:r>
            <a:r>
              <a:rPr lang="zh-TW" altLang="en-US" sz="2600" b="1" dirty="0">
                <a:solidFill>
                  <a:srgbClr val="FFFF00"/>
                </a:solidFill>
              </a:rPr>
              <a:t>知識</a:t>
            </a:r>
            <a:r>
              <a:rPr lang="zh-TW" altLang="en-US" sz="2600" dirty="0" smtClean="0"/>
              <a:t>；</a:t>
            </a:r>
            <a:endParaRPr lang="en-US" altLang="zh-TW" sz="2600" dirty="0" smtClean="0"/>
          </a:p>
          <a:p>
            <a:r>
              <a:rPr lang="zh-TW" altLang="en-US" sz="2600" dirty="0"/>
              <a:t>彼後 </a:t>
            </a:r>
            <a:r>
              <a:rPr lang="en-US" altLang="zh-TW" sz="2600" dirty="0" smtClean="0"/>
              <a:t>3:18</a:t>
            </a:r>
            <a:r>
              <a:rPr lang="zh-TW" altLang="en-US" sz="2600" dirty="0" smtClean="0"/>
              <a:t> 你們</a:t>
            </a:r>
            <a:r>
              <a:rPr lang="zh-TW" altLang="en-US" sz="2600" dirty="0"/>
              <a:t>卻要在我們的主和救主耶穌基督的恩典和</a:t>
            </a:r>
            <a:r>
              <a:rPr lang="zh-TW" altLang="en-US" sz="2600" b="1" dirty="0">
                <a:solidFill>
                  <a:srgbClr val="FFFF00"/>
                </a:solidFill>
              </a:rPr>
              <a:t>知識</a:t>
            </a:r>
            <a:r>
              <a:rPr lang="zh-TW" altLang="en-US" sz="2600" dirty="0"/>
              <a:t>上長大。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6E4A9-6072-45F8-AE77-155EB86D10BF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9507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3200" dirty="0">
                <a:effectLst/>
              </a:rPr>
              <a:t> </a:t>
            </a:r>
            <a:r>
              <a:rPr lang="en-US" altLang="zh-TW" sz="3200" dirty="0">
                <a:effectLst/>
              </a:rPr>
              <a:t>"</a:t>
            </a:r>
            <a:r>
              <a:rPr lang="en-US" altLang="zh-TW" sz="3200" dirty="0">
                <a:effectLst/>
                <a:hlinkClick r:id="rId2" tooltip="Veritas vos liberabit"/>
              </a:rPr>
              <a:t>Ye shall know the Truth and the Truth shall make you free</a:t>
            </a:r>
            <a:r>
              <a:rPr lang="en-US" altLang="zh-TW" sz="3200" dirty="0">
                <a:effectLst/>
              </a:rPr>
              <a:t>"</a:t>
            </a:r>
            <a:r>
              <a:rPr lang="zh-TW" altLang="zh-TW" sz="3200" dirty="0">
                <a:effectLst/>
              </a:rPr>
              <a:t>﹝</a:t>
            </a:r>
            <a:r>
              <a:rPr lang="en-US" altLang="zh-TW" sz="3200" dirty="0">
                <a:effectLst/>
              </a:rPr>
              <a:t>John 8:32</a:t>
            </a:r>
            <a:r>
              <a:rPr lang="zh-TW" altLang="zh-TW" sz="3200" dirty="0">
                <a:effectLst/>
              </a:rPr>
              <a:t>﹞</a:t>
            </a:r>
            <a:endParaRPr lang="zh-TW" altLang="en-US" sz="32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6E4A9-6072-45F8-AE77-155EB86D10BF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7" name="圖片 6" descr="http://upload.wikimedia.org/wikipedia/commons/9/9e/Main_Building_at_The_University_of_Texas_at_Austin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79867"/>
            <a:ext cx="5198110" cy="389826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文字方塊 4"/>
          <p:cNvSpPr txBox="1"/>
          <p:nvPr/>
        </p:nvSpPr>
        <p:spPr>
          <a:xfrm>
            <a:off x="179512" y="5517232"/>
            <a:ext cx="5342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dirty="0"/>
              <a:t>美國德州大學奧斯汀分校</a:t>
            </a:r>
            <a:r>
              <a:rPr lang="en-US" altLang="zh-TW" dirty="0"/>
              <a:t> ( The University of Texas at Austin ) </a:t>
            </a:r>
            <a:r>
              <a:rPr lang="zh-TW" altLang="zh-TW" dirty="0"/>
              <a:t>行政大樓</a:t>
            </a:r>
            <a:endParaRPr lang="zh-TW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555092"/>
              </p:ext>
            </p:extLst>
          </p:nvPr>
        </p:nvGraphicFramePr>
        <p:xfrm>
          <a:off x="5580112" y="1395834"/>
          <a:ext cx="3370544" cy="4450080"/>
        </p:xfrm>
        <a:graphic>
          <a:graphicData uri="http://schemas.openxmlformats.org/drawingml/2006/table">
            <a:tbl>
              <a:tblPr/>
              <a:tblGrid>
                <a:gridCol w="720080"/>
                <a:gridCol w="2650464"/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solidFill>
                            <a:schemeClr val="bg1"/>
                          </a:solidFill>
                        </a:rPr>
                        <a:t>8:31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chemeClr val="bg1"/>
                          </a:solidFill>
                        </a:rPr>
                        <a:t>耶穌對信祂的猶太人說，你們若住在我的話裡，就真是我的門徒；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sz="1600">
                          <a:solidFill>
                            <a:schemeClr val="bg1"/>
                          </a:solidFill>
                        </a:rPr>
                        <a:t>8:32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b="1" dirty="0">
                          <a:solidFill>
                            <a:schemeClr val="bg1"/>
                          </a:solidFill>
                        </a:rPr>
                        <a:t>你們必</a:t>
                      </a:r>
                      <a:r>
                        <a:rPr lang="zh-TW" altLang="en-US" sz="1600" b="1" dirty="0" smtClean="0">
                          <a:solidFill>
                            <a:schemeClr val="bg1"/>
                          </a:solidFill>
                        </a:rPr>
                        <a:t>認識真理，真理</a:t>
                      </a:r>
                      <a:r>
                        <a:rPr lang="zh-TW" altLang="en-US" sz="1600" b="1" dirty="0">
                          <a:solidFill>
                            <a:schemeClr val="bg1"/>
                          </a:solidFill>
                        </a:rPr>
                        <a:t>必叫你們得以自由。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sz="1600">
                          <a:solidFill>
                            <a:schemeClr val="bg1"/>
                          </a:solidFill>
                        </a:rPr>
                        <a:t>8:33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>
                          <a:solidFill>
                            <a:schemeClr val="bg1"/>
                          </a:solidFill>
                        </a:rPr>
                        <a:t>他們回答祂說，我們是亞伯拉罕的後裔，從來沒有被誰奴役過；你怎麼說，你們必得以自由？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sz="1600">
                          <a:solidFill>
                            <a:schemeClr val="bg1"/>
                          </a:solidFill>
                        </a:rPr>
                        <a:t>8:34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>
                          <a:solidFill>
                            <a:schemeClr val="bg1"/>
                          </a:solidFill>
                        </a:rPr>
                        <a:t>耶穌回答他們說，我實實在在的告訴你們，凡犯罪的，就是罪的奴僕。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sz="1600">
                          <a:solidFill>
                            <a:schemeClr val="bg1"/>
                          </a:solidFill>
                        </a:rPr>
                        <a:t>8:35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>
                          <a:solidFill>
                            <a:schemeClr val="bg1"/>
                          </a:solidFill>
                        </a:rPr>
                        <a:t>奴僕不永遠住在家裡，兒子是永遠住在家裡。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sz="1600">
                          <a:solidFill>
                            <a:schemeClr val="bg1"/>
                          </a:solidFill>
                        </a:rPr>
                        <a:t>8:36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chemeClr val="bg1"/>
                          </a:solidFill>
                        </a:rPr>
                        <a:t>所以神的兒子若叫你們自由，你們就真自由了。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36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42</TotalTime>
  <Words>712</Words>
  <Application>Microsoft Office PowerPoint</Application>
  <PresentationFormat>如螢幕大小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教學目標</vt:lpstr>
      <vt:lpstr>PowerPoint 簡報</vt:lpstr>
      <vt:lpstr>知識的定義</vt:lpstr>
      <vt:lpstr>Quinn的知識意涵</vt:lpstr>
      <vt:lpstr>Quinn的知識意涵</vt:lpstr>
      <vt:lpstr>知識的其他定義</vt:lpstr>
      <vt:lpstr>聖經中的「知識」</vt:lpstr>
      <vt:lpstr> "Ye shall know the Truth and the Truth shall make you free"﹝John 8:32﹞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知識的定義</dc:title>
  <dc:creator>Your User Name</dc:creator>
  <cp:lastModifiedBy>USER</cp:lastModifiedBy>
  <cp:revision>10</cp:revision>
  <dcterms:created xsi:type="dcterms:W3CDTF">2010-07-13T14:29:57Z</dcterms:created>
  <dcterms:modified xsi:type="dcterms:W3CDTF">2013-09-24T02:10:11Z</dcterms:modified>
</cp:coreProperties>
</file>